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8" r:id="rId3"/>
    <p:sldId id="270" r:id="rId4"/>
    <p:sldId id="268" r:id="rId5"/>
    <p:sldId id="283" r:id="rId6"/>
    <p:sldId id="271" r:id="rId7"/>
    <p:sldId id="258" r:id="rId8"/>
    <p:sldId id="272" r:id="rId9"/>
    <p:sldId id="273" r:id="rId10"/>
    <p:sldId id="274" r:id="rId11"/>
    <p:sldId id="281" r:id="rId12"/>
    <p:sldId id="275" r:id="rId13"/>
    <p:sldId id="276" r:id="rId14"/>
    <p:sldId id="277" r:id="rId15"/>
    <p:sldId id="278" r:id="rId16"/>
    <p:sldId id="280" r:id="rId17"/>
    <p:sldId id="279" r:id="rId18"/>
    <p:sldId id="263" r:id="rId19"/>
    <p:sldId id="261" r:id="rId20"/>
    <p:sldId id="262" r:id="rId21"/>
    <p:sldId id="265" r:id="rId22"/>
    <p:sldId id="266" r:id="rId23"/>
    <p:sldId id="257" r:id="rId24"/>
    <p:sldId id="267" r:id="rId25"/>
    <p:sldId id="264" r:id="rId26"/>
    <p:sldId id="284" r:id="rId2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 varScale="1">
        <p:scale>
          <a:sx n="99" d="100"/>
          <a:sy n="99" d="100"/>
        </p:scale>
        <p:origin x="-10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5D75F-683C-468F-AB4D-0C31F4A15BD3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5B4E7-1D81-484C-B400-DBA867F5C7FA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1823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E5B4E7-1D81-484C-B400-DBA867F5C7FA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2546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16.12.2013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016223"/>
          </a:xfrm>
        </p:spPr>
        <p:txBody>
          <a:bodyPr>
            <a:noAutofit/>
          </a:bodyPr>
          <a:lstStyle/>
          <a:p>
            <a:r>
              <a:rPr lang="de-DE" sz="3600" dirty="0" smtClean="0"/>
              <a:t>Jüdische Schülers des Karl-Friedrich-Gymnasiums von der Mitte des 19. Jahrhunderts bis zum Dritten Reich 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Seminarkurs 2012-2013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Leitung: Volker von Offenberg – Dr. Wilhelm Kreutz</a:t>
            </a: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Max Hachenburg</a:t>
            </a:r>
            <a:br>
              <a:rPr lang="de-DE" dirty="0" smtClean="0"/>
            </a:br>
            <a:r>
              <a:rPr lang="de-DE" sz="3100" dirty="0" smtClean="0"/>
              <a:t>geboren am 1. Oktober 1860</a:t>
            </a:r>
            <a:br>
              <a:rPr lang="de-DE" sz="3100" dirty="0" smtClean="0"/>
            </a:br>
            <a:r>
              <a:rPr lang="de-DE" sz="3100" dirty="0" smtClean="0"/>
              <a:t>gestorben am 23. November 1951</a:t>
            </a:r>
            <a:br>
              <a:rPr lang="de-DE" sz="3100" dirty="0" smtClean="0"/>
            </a:br>
            <a:r>
              <a:rPr lang="de-DE" sz="3100" dirty="0" smtClean="0"/>
              <a:t>in Berkeley Kalifornien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852260"/>
            <a:ext cx="7848872" cy="3273904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Nach Jurastudium als Anwalt in Mannheim tätig</a:t>
            </a:r>
          </a:p>
          <a:p>
            <a:r>
              <a:rPr lang="de-DE" dirty="0" smtClean="0"/>
              <a:t>Vater des modernen Aktien- und Handelsrechts</a:t>
            </a:r>
          </a:p>
          <a:p>
            <a:r>
              <a:rPr lang="de-DE" dirty="0" smtClean="0"/>
              <a:t>1919-1928 Vorsitzender des Mannheimer Anwaltsvereins und Mitglied des Reichswirtschaftsrats</a:t>
            </a:r>
          </a:p>
          <a:p>
            <a:r>
              <a:rPr lang="de-DE" dirty="0" smtClean="0"/>
              <a:t>November 1938 Verwüstung seiner Heidelberger Wohnung und der Mannheimer Kanzlei</a:t>
            </a:r>
          </a:p>
          <a:p>
            <a:r>
              <a:rPr lang="de-DE" dirty="0" smtClean="0"/>
              <a:t>Emigration über England in die USA</a:t>
            </a:r>
            <a:endParaRPr lang="de-DE" dirty="0"/>
          </a:p>
        </p:txBody>
      </p:sp>
      <p:pic>
        <p:nvPicPr>
          <p:cNvPr id="6146" name="Picture 2" descr="C:\Dokumente und Einstellungen\Administrator\Desktop\max hachenbu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7126"/>
            <a:ext cx="1872208" cy="265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02234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Robert Kahn </a:t>
            </a:r>
            <a:br>
              <a:rPr lang="de-DE" dirty="0" smtClean="0"/>
            </a:br>
            <a:r>
              <a:rPr lang="de-DE" sz="2700" dirty="0" smtClean="0"/>
              <a:t>geboren am 21. Juli 1865</a:t>
            </a:r>
            <a:br>
              <a:rPr lang="de-DE" sz="2700" dirty="0" smtClean="0"/>
            </a:br>
            <a:r>
              <a:rPr lang="de-DE" sz="2700" dirty="0" smtClean="0"/>
              <a:t>gestorben am 29. Mai 1951</a:t>
            </a:r>
            <a:br>
              <a:rPr lang="de-DE" sz="2700" dirty="0" smtClean="0"/>
            </a:br>
            <a:r>
              <a:rPr lang="de-DE" sz="2700" dirty="0" smtClean="0"/>
              <a:t>in </a:t>
            </a:r>
            <a:r>
              <a:rPr lang="de-DE" sz="2700" dirty="0" err="1" smtClean="0"/>
              <a:t>Biddenden</a:t>
            </a:r>
            <a:r>
              <a:rPr lang="de-DE" sz="2700" dirty="0" smtClean="0"/>
              <a:t>, England</a:t>
            </a:r>
            <a:endParaRPr lang="de-DE" sz="27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780928"/>
            <a:ext cx="7605552" cy="3566995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1882-1885 Studium der Musik an der Hochschule in Berlin und München (Josef Rheinberger)</a:t>
            </a:r>
          </a:p>
          <a:p>
            <a:r>
              <a:rPr lang="de-DE" dirty="0" smtClean="0"/>
              <a:t>1886 Begegnung mit Johannes Brahms</a:t>
            </a:r>
          </a:p>
          <a:p>
            <a:r>
              <a:rPr lang="de-DE" dirty="0" smtClean="0"/>
              <a:t>Ab 1890 freischaffender Komponist und Kammermusiker in Berlin</a:t>
            </a:r>
          </a:p>
          <a:p>
            <a:r>
              <a:rPr lang="de-DE" dirty="0" smtClean="0"/>
              <a:t>1894 Dozent an der Musikhochschule Berlin (zu seinen Schülern zählen u.a. Wilhelm Kempff</a:t>
            </a:r>
            <a:r>
              <a:rPr lang="de-DE" dirty="0"/>
              <a:t> </a:t>
            </a:r>
            <a:r>
              <a:rPr lang="de-DE" dirty="0" smtClean="0"/>
              <a:t>u. Arthur Rubinstein)</a:t>
            </a:r>
          </a:p>
          <a:p>
            <a:r>
              <a:rPr lang="de-DE" dirty="0" smtClean="0"/>
              <a:t>1916-1934 Mitglied der Preußischen Akademie der Künste</a:t>
            </a:r>
          </a:p>
          <a:p>
            <a:r>
              <a:rPr lang="de-DE" dirty="0" smtClean="0"/>
              <a:t>Dezember 1938 Emigration nach England </a:t>
            </a:r>
          </a:p>
          <a:p>
            <a:r>
              <a:rPr lang="de-DE" dirty="0" smtClean="0"/>
              <a:t>Nach 1945 allmählich in Vergessenheit geraten, wenngleich seine Werke bis heute aufgeführt &amp; auf CD publiziert werden</a:t>
            </a:r>
            <a:endParaRPr lang="de-DE" dirty="0"/>
          </a:p>
        </p:txBody>
      </p:sp>
      <p:pic>
        <p:nvPicPr>
          <p:cNvPr id="18434" name="Picture 2" descr="C:\Dokumente und Einstellungen\Administrator\Desktop\ROBERT KA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1664897" cy="256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216024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Otto Hermann Kahn</a:t>
            </a:r>
            <a:br>
              <a:rPr lang="de-DE" dirty="0" smtClean="0"/>
            </a:br>
            <a:r>
              <a:rPr lang="de-DE" sz="3100" dirty="0" smtClean="0"/>
              <a:t>geboren am 21. Februar 1867</a:t>
            </a:r>
            <a:br>
              <a:rPr lang="de-DE" sz="3100" dirty="0" smtClean="0"/>
            </a:br>
            <a:r>
              <a:rPr lang="de-DE" sz="3100" dirty="0" smtClean="0"/>
              <a:t>gestorben am 29. März 1934</a:t>
            </a:r>
            <a:br>
              <a:rPr lang="de-DE" sz="3100" dirty="0" smtClean="0"/>
            </a:br>
            <a:r>
              <a:rPr lang="de-DE" sz="3100" dirty="0" smtClean="0"/>
              <a:t>in New York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4904"/>
            <a:ext cx="7643192" cy="3561259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Vater Bankier Hermann Kahn (Lesehalle Neckarstadt)</a:t>
            </a:r>
          </a:p>
          <a:p>
            <a:r>
              <a:rPr lang="de-DE" dirty="0" smtClean="0"/>
              <a:t>Nach dem Studium Mitarbeiter der Deutschen Bank </a:t>
            </a:r>
          </a:p>
          <a:p>
            <a:r>
              <a:rPr lang="de-DE" dirty="0" smtClean="0"/>
              <a:t>1888 in London, 1893 New York</a:t>
            </a:r>
          </a:p>
          <a:p>
            <a:r>
              <a:rPr lang="de-DE" dirty="0" smtClean="0"/>
              <a:t>Einheirat in Investmentbank Kuhn, Loeb &amp; Co (New York)</a:t>
            </a:r>
          </a:p>
          <a:p>
            <a:r>
              <a:rPr lang="de-DE" dirty="0" smtClean="0"/>
              <a:t>Erfolgreiche Finanzierung Eisenbahnbau, an der Spitze mehrerer Konzerne</a:t>
            </a:r>
          </a:p>
          <a:p>
            <a:r>
              <a:rPr lang="de-DE" dirty="0" smtClean="0"/>
              <a:t>Langjähriger Vorsitzender, Präsident und bedeutender Mäzen der Metropolitan Opera</a:t>
            </a:r>
          </a:p>
          <a:p>
            <a:r>
              <a:rPr lang="de-DE" dirty="0" smtClean="0"/>
              <a:t>Ab 1920 einer der bekanntesten und wohlhabendsten Persönlichkeiten der </a:t>
            </a:r>
            <a:r>
              <a:rPr lang="de-DE" dirty="0"/>
              <a:t>U</a:t>
            </a:r>
            <a:r>
              <a:rPr lang="de-DE" dirty="0" smtClean="0"/>
              <a:t>SA</a:t>
            </a:r>
            <a:endParaRPr lang="de-DE" dirty="0"/>
          </a:p>
        </p:txBody>
      </p:sp>
      <p:pic>
        <p:nvPicPr>
          <p:cNvPr id="7170" name="Picture 2" descr="C:\Dokumente und Einstellungen\Administrator\Desktop\Otto_H._Ka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155869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5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36904" cy="207424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Heinrich Wetzlar</a:t>
            </a:r>
            <a:br>
              <a:rPr lang="de-DE" dirty="0" smtClean="0"/>
            </a:br>
            <a:r>
              <a:rPr lang="de-DE" sz="3600" dirty="0" smtClean="0"/>
              <a:t>geboren am 30. Mai 1868</a:t>
            </a:r>
            <a:br>
              <a:rPr lang="de-DE" sz="3600" dirty="0" smtClean="0"/>
            </a:br>
            <a:r>
              <a:rPr lang="de-DE" sz="3600" dirty="0" smtClean="0"/>
              <a:t>gestorben am 6. August 1943</a:t>
            </a:r>
            <a:br>
              <a:rPr lang="de-DE" sz="3600" dirty="0" smtClean="0"/>
            </a:br>
            <a:r>
              <a:rPr lang="de-DE" sz="3600" dirty="0" smtClean="0"/>
              <a:t>in Theresienstadt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7787208" cy="3273227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Studium der Rechtswissenschaften in Heidelberg und Berlin </a:t>
            </a:r>
          </a:p>
          <a:p>
            <a:r>
              <a:rPr lang="de-DE" dirty="0" smtClean="0"/>
              <a:t>Amtsrichter Heidelberg, Pforzheim und Karlsruhe</a:t>
            </a:r>
          </a:p>
          <a:p>
            <a:r>
              <a:rPr lang="de-DE" dirty="0" smtClean="0"/>
              <a:t>1930 Präsident des Landgerichts Mannheim</a:t>
            </a:r>
          </a:p>
          <a:p>
            <a:r>
              <a:rPr lang="de-DE" dirty="0" smtClean="0"/>
              <a:t>1933 vorzeitig „pensioniert“</a:t>
            </a:r>
          </a:p>
          <a:p>
            <a:r>
              <a:rPr lang="de-DE" dirty="0" smtClean="0"/>
              <a:t>1939 Emigration in die Niederlande</a:t>
            </a:r>
          </a:p>
          <a:p>
            <a:r>
              <a:rPr lang="de-DE" dirty="0" smtClean="0"/>
              <a:t>März 1943 mit seiner Ehefrau Therese nach Theresienstadt verschleppt, wo beide an Typhus starben</a:t>
            </a:r>
          </a:p>
          <a:p>
            <a:r>
              <a:rPr lang="de-DE" dirty="0" smtClean="0"/>
              <a:t>1919 Schloss Stutensee für straffällig gewordene Jugendliche erworben</a:t>
            </a:r>
            <a:endParaRPr lang="de-DE" dirty="0"/>
          </a:p>
        </p:txBody>
      </p:sp>
      <p:pic>
        <p:nvPicPr>
          <p:cNvPr id="8194" name="Picture 2" descr="C:\Dokumente und Einstellungen\Administrator\Desktop\heinrich wetz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9498"/>
            <a:ext cx="3168352" cy="22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14625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Ludwig Landmann</a:t>
            </a:r>
            <a:br>
              <a:rPr lang="de-DE" dirty="0" smtClean="0"/>
            </a:br>
            <a:r>
              <a:rPr lang="de-DE" sz="3600" dirty="0" smtClean="0"/>
              <a:t>geboren am 18. Mai 1868</a:t>
            </a:r>
            <a:br>
              <a:rPr lang="de-DE" sz="3600" dirty="0" smtClean="0"/>
            </a:br>
            <a:r>
              <a:rPr lang="de-DE" sz="3600" dirty="0" smtClean="0"/>
              <a:t>gestorben am 5. März 1945</a:t>
            </a:r>
            <a:br>
              <a:rPr lang="de-DE" sz="3600" dirty="0" smtClean="0"/>
            </a:br>
            <a:r>
              <a:rPr lang="de-DE" sz="3600" dirty="0" smtClean="0"/>
              <a:t>in Voorburg, Niederlande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996952"/>
            <a:ext cx="8075240" cy="3240360"/>
          </a:xfrm>
        </p:spPr>
        <p:txBody>
          <a:bodyPr>
            <a:normAutofit fontScale="85000" lnSpcReduction="20000"/>
          </a:bodyPr>
          <a:lstStyle/>
          <a:p>
            <a:r>
              <a:rPr lang="de-DE" sz="2800" dirty="0" smtClean="0"/>
              <a:t>Jurastudium in Heidelberg, Berlin, München</a:t>
            </a:r>
          </a:p>
          <a:p>
            <a:r>
              <a:rPr lang="de-DE" sz="2800" dirty="0" smtClean="0"/>
              <a:t>1894 Stadtverwaltung Mannheim, Mitarbeit OB Otto Beck</a:t>
            </a:r>
          </a:p>
          <a:p>
            <a:r>
              <a:rPr lang="de-DE" sz="2800" dirty="0" smtClean="0"/>
              <a:t>1898 Stadtsyndikus </a:t>
            </a:r>
          </a:p>
          <a:p>
            <a:r>
              <a:rPr lang="de-DE" sz="2800" dirty="0" smtClean="0"/>
              <a:t>1917 Wirtschaftsdezernent Frankfurt am Main</a:t>
            </a:r>
          </a:p>
          <a:p>
            <a:r>
              <a:rPr lang="de-DE" sz="2800" dirty="0" smtClean="0"/>
              <a:t>1924 Oberbürgermeister von Frankfurt am Main</a:t>
            </a:r>
          </a:p>
          <a:p>
            <a:r>
              <a:rPr lang="de-DE" sz="2800" dirty="0" smtClean="0"/>
              <a:t>1933 aus dem Amt vertrieben, Umzug nach Berlin</a:t>
            </a:r>
          </a:p>
          <a:p>
            <a:r>
              <a:rPr lang="de-DE" sz="2800" dirty="0" smtClean="0"/>
              <a:t>1939 Emigration in die Niederlande, ab 1940 von Verwandten seiner Frau und Freunden versteckt</a:t>
            </a:r>
          </a:p>
          <a:p>
            <a:r>
              <a:rPr lang="de-DE" sz="2800" dirty="0" smtClean="0"/>
              <a:t>1945 Tod durch Unterernährung und Herzmuskelschwäche</a:t>
            </a:r>
            <a:endParaRPr lang="de-DE" sz="2800" dirty="0"/>
          </a:p>
        </p:txBody>
      </p:sp>
      <p:pic>
        <p:nvPicPr>
          <p:cNvPr id="9218" name="Picture 2" descr="C:\Dokumente und Einstellungen\Administrator\Desktop\ludwig landma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7526"/>
            <a:ext cx="2995837" cy="247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8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36227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Richard Lenel</a:t>
            </a:r>
            <a:br>
              <a:rPr lang="de-DE" dirty="0" smtClean="0"/>
            </a:br>
            <a:r>
              <a:rPr lang="de-DE" sz="3600" dirty="0" smtClean="0"/>
              <a:t>geboren am 29. Juli 1869 </a:t>
            </a:r>
            <a:br>
              <a:rPr lang="de-DE" sz="3600" dirty="0" smtClean="0"/>
            </a:br>
            <a:r>
              <a:rPr lang="de-DE" sz="3600" dirty="0" smtClean="0"/>
              <a:t>gestorben am 3. August 1950 </a:t>
            </a:r>
            <a:br>
              <a:rPr lang="de-DE" sz="3600" dirty="0" smtClean="0"/>
            </a:br>
            <a:r>
              <a:rPr lang="de-DE" sz="3600" dirty="0" smtClean="0"/>
              <a:t>in Neckargemünd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10744"/>
            <a:ext cx="8435280" cy="3714600"/>
          </a:xfrm>
        </p:spPr>
        <p:txBody>
          <a:bodyPr>
            <a:normAutofit/>
          </a:bodyPr>
          <a:lstStyle/>
          <a:p>
            <a:endParaRPr lang="de-DE" sz="1800" dirty="0" smtClean="0"/>
          </a:p>
          <a:p>
            <a:r>
              <a:rPr lang="de-DE" sz="1800" dirty="0" smtClean="0"/>
              <a:t>Sohn von Viktor Lenel</a:t>
            </a:r>
          </a:p>
          <a:p>
            <a:r>
              <a:rPr lang="de-DE" sz="1800" dirty="0" smtClean="0"/>
              <a:t>1892 Eintritt in die väterliche Fabrik „wasserdichter Wäsche Lenel, Bensinger &amp; Co“</a:t>
            </a:r>
          </a:p>
          <a:p>
            <a:r>
              <a:rPr lang="de-DE" sz="1800" dirty="0" smtClean="0"/>
              <a:t>1908 Gründung des allgemeinen Arbeitgeberverbandes Mannheim-Ludwigshafen</a:t>
            </a:r>
          </a:p>
          <a:p>
            <a:r>
              <a:rPr lang="de-DE" sz="1800" dirty="0" smtClean="0"/>
              <a:t>1911 tritt er an dessen Spitze, Wahl in die Handelskammer</a:t>
            </a:r>
          </a:p>
          <a:p>
            <a:r>
              <a:rPr lang="de-DE" sz="1800" dirty="0" smtClean="0"/>
              <a:t>1920 Präsident der Handelskammer Mannheim</a:t>
            </a:r>
          </a:p>
          <a:p>
            <a:r>
              <a:rPr lang="de-DE" sz="1800" dirty="0" smtClean="0"/>
              <a:t>1922-1930 Mitglied des Bürgerausschusses (Deutsche Volkspartei)</a:t>
            </a:r>
          </a:p>
          <a:p>
            <a:r>
              <a:rPr lang="de-DE" sz="1800" dirty="0" smtClean="0"/>
              <a:t>1933 Rücktritt von seinen Ämtern erzwungen</a:t>
            </a:r>
          </a:p>
          <a:p>
            <a:r>
              <a:rPr lang="de-DE" sz="1800" dirty="0" smtClean="0"/>
              <a:t>1938  nach der Pogromnacht Emigration nach England und in die USA</a:t>
            </a:r>
          </a:p>
          <a:p>
            <a:r>
              <a:rPr lang="de-DE" sz="1800" dirty="0" smtClean="0"/>
              <a:t>1949 Rückkehr nach Mannheim (Ehrenbürger Mannheims, Ehrenpräsident der IHK)</a:t>
            </a:r>
            <a:endParaRPr lang="de-DE" sz="1800" dirty="0"/>
          </a:p>
        </p:txBody>
      </p:sp>
      <p:pic>
        <p:nvPicPr>
          <p:cNvPr id="10242" name="Picture 2" descr="C:\Dokumente und Einstellungen\Administrator\Desktop\Richard_Le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1828800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9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921" y="620688"/>
            <a:ext cx="8219256" cy="171420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PD Dr. Albert Mayer-Reinach </a:t>
            </a:r>
            <a:br>
              <a:rPr lang="de-DE" dirty="0" smtClean="0"/>
            </a:br>
            <a:r>
              <a:rPr lang="de-DE" sz="3100" dirty="0" smtClean="0"/>
              <a:t>geboren am 2. April 1876</a:t>
            </a:r>
            <a:br>
              <a:rPr lang="de-DE" sz="3100" dirty="0" smtClean="0"/>
            </a:br>
            <a:r>
              <a:rPr lang="de-DE" sz="3100" dirty="0" smtClean="0"/>
              <a:t>gestorben am 25. Februar 1954 </a:t>
            </a:r>
            <a:br>
              <a:rPr lang="de-DE" sz="3100" dirty="0" smtClean="0"/>
            </a:br>
            <a:r>
              <a:rPr lang="de-DE" sz="3100" dirty="0" smtClean="0"/>
              <a:t>in Örebro, Schweden 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780928"/>
            <a:ext cx="8075240" cy="3489251"/>
          </a:xfrm>
        </p:spPr>
        <p:txBody>
          <a:bodyPr>
            <a:normAutofit fontScale="85000" lnSpcReduction="20000"/>
          </a:bodyPr>
          <a:lstStyle/>
          <a:p>
            <a:r>
              <a:rPr lang="de-DE" sz="2400" dirty="0" smtClean="0"/>
              <a:t>Nach dem Abitur von 1894 bis 1899</a:t>
            </a:r>
            <a:r>
              <a:rPr lang="de-DE" sz="2400" dirty="0"/>
              <a:t> </a:t>
            </a:r>
            <a:r>
              <a:rPr lang="de-DE" sz="2400" dirty="0" smtClean="0"/>
              <a:t>Studium der Musikwissenschaft und Literaturgeschichte in München &amp; Berlin </a:t>
            </a:r>
          </a:p>
          <a:p>
            <a:r>
              <a:rPr lang="de-DE" sz="2400" dirty="0" smtClean="0"/>
              <a:t>Parallel Dirigier- und Kompositionsstudium u.a. bei Hans Pfitzner</a:t>
            </a:r>
          </a:p>
          <a:p>
            <a:r>
              <a:rPr lang="de-DE" sz="2400" dirty="0" smtClean="0"/>
              <a:t>1899 Promotion über den Opernkomponisten Carl Heinrich Graun, 1905 Habilitation in Kiel über die „Königsberger Hofkapelle“</a:t>
            </a:r>
          </a:p>
          <a:p>
            <a:r>
              <a:rPr lang="de-DE" sz="2400" dirty="0" smtClean="0"/>
              <a:t>1905-1930 Privatdozent Universität Kiel </a:t>
            </a:r>
          </a:p>
          <a:p>
            <a:r>
              <a:rPr lang="de-DE" sz="2400" dirty="0" smtClean="0"/>
              <a:t>Ab 1924 Leitung des Färber-Krüß-Konservatoriums in Altona</a:t>
            </a:r>
          </a:p>
          <a:p>
            <a:r>
              <a:rPr lang="de-DE" sz="2400" dirty="0" smtClean="0"/>
              <a:t>1935 Ausschluss aus der Reichsmusikkammer und Emigration nach Schweden</a:t>
            </a:r>
          </a:p>
          <a:p>
            <a:r>
              <a:rPr lang="de-DE" sz="2400" dirty="0" smtClean="0"/>
              <a:t>Tätigkeit als Musiklehrer; nebenher weitere Publikationen vor allem über den deutsch-schwedischen Komponisten Joseph Martin Krauß, den seit einigen Jahren wieder entdeckten „Odenwälder Mozart“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sz="2400" dirty="0"/>
          </a:p>
        </p:txBody>
      </p:sp>
      <p:pic>
        <p:nvPicPr>
          <p:cNvPr id="17410" name="Picture 2" descr="C:\Dokumente und Einstellungen\Administrator\Desktop\bsb00023238_0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243"/>
            <a:ext cx="2016224" cy="28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8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Franz Hirschler</a:t>
            </a:r>
            <a:br>
              <a:rPr lang="de-DE" dirty="0" smtClean="0"/>
            </a:br>
            <a:r>
              <a:rPr lang="de-DE" sz="3100" dirty="0" smtClean="0"/>
              <a:t>geboren am 7. März 1881</a:t>
            </a:r>
            <a:br>
              <a:rPr lang="de-DE" sz="3100" dirty="0" smtClean="0"/>
            </a:br>
            <a:r>
              <a:rPr lang="de-DE" sz="3100" dirty="0" smtClean="0"/>
              <a:t>gestorben am 16. Juni 1956 </a:t>
            </a:r>
            <a:br>
              <a:rPr lang="de-DE" sz="3100" dirty="0" smtClean="0"/>
            </a:br>
            <a:r>
              <a:rPr lang="de-DE" sz="3100" dirty="0" smtClean="0"/>
              <a:t>in Buenos Aires, Argentinien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08920"/>
            <a:ext cx="7571184" cy="3417243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Jurastudium in Heidelberg, Lausanne, München und Erlangen, Dr. jur.</a:t>
            </a:r>
          </a:p>
          <a:p>
            <a:r>
              <a:rPr lang="de-DE" dirty="0" smtClean="0"/>
              <a:t>1907-1933 Anwalt in Mannheim</a:t>
            </a:r>
          </a:p>
          <a:p>
            <a:r>
              <a:rPr lang="de-DE" dirty="0" smtClean="0"/>
              <a:t>1918-19 Mitglied des Arbeiter- und Soldatenrats in Mannheim</a:t>
            </a:r>
          </a:p>
          <a:p>
            <a:r>
              <a:rPr lang="de-DE" dirty="0" smtClean="0"/>
              <a:t>1919-1933 Bürgerausschuss, Mitglied – ab 1927 Vorsitzender der SPD-Fraktion</a:t>
            </a:r>
          </a:p>
          <a:p>
            <a:r>
              <a:rPr lang="de-DE" dirty="0" smtClean="0"/>
              <a:t>März 1933 Flucht über das Saarland nach Frankreich</a:t>
            </a:r>
          </a:p>
          <a:p>
            <a:r>
              <a:rPr lang="de-DE" dirty="0" smtClean="0"/>
              <a:t>1933-1940 Rechtsberater in Paris</a:t>
            </a:r>
          </a:p>
          <a:p>
            <a:r>
              <a:rPr lang="de-DE" dirty="0" smtClean="0"/>
              <a:t>1935-1940 Vorsitzender der „Vereinigung der deutschen nach Frankreich emigrierten Juristen“</a:t>
            </a:r>
          </a:p>
          <a:p>
            <a:r>
              <a:rPr lang="de-DE" dirty="0" smtClean="0"/>
              <a:t>1940-1956 Rechtsanwalt in Buenos Aires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074242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Dr. Florian Waldeck</a:t>
            </a:r>
            <a:br>
              <a:rPr lang="de-DE" dirty="0" smtClean="0"/>
            </a:br>
            <a:r>
              <a:rPr lang="de-DE" sz="3200" dirty="0" smtClean="0"/>
              <a:t>geboren am 15. Februar 1886</a:t>
            </a:r>
            <a:br>
              <a:rPr lang="de-DE" sz="3200" dirty="0" smtClean="0"/>
            </a:br>
            <a:r>
              <a:rPr lang="de-DE" sz="3200" dirty="0" smtClean="0"/>
              <a:t>gestorben am 28. September 1960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7715200" cy="3993307"/>
          </a:xfrm>
        </p:spPr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r>
              <a:rPr lang="de-DE" sz="7200" dirty="0" smtClean="0"/>
              <a:t>Jurastudium in München, Freiburg und Heidelberg, Dr. jur.</a:t>
            </a:r>
          </a:p>
          <a:p>
            <a:r>
              <a:rPr lang="de-DE" sz="7200" dirty="0" smtClean="0"/>
              <a:t>1916 Konversion zum Protestantismus</a:t>
            </a:r>
          </a:p>
          <a:p>
            <a:r>
              <a:rPr lang="de-DE" sz="7200" dirty="0" smtClean="0"/>
              <a:t>Ab 1919 Rechtsanwalt in Mannheim</a:t>
            </a:r>
          </a:p>
          <a:p>
            <a:r>
              <a:rPr lang="de-DE" sz="7200" dirty="0" smtClean="0"/>
              <a:t>Ab 1920 Mitglied des MAV, 1930-1933 und nach 1949  Vorsitzender</a:t>
            </a:r>
          </a:p>
          <a:p>
            <a:r>
              <a:rPr lang="de-DE" sz="7200" dirty="0" smtClean="0"/>
              <a:t>Als Mitglied der DVP 1925 Stadtverordneter, 1927 badischer Landtagsabgeordneter, 1929 Vizepräsident des Landtags</a:t>
            </a:r>
          </a:p>
          <a:p>
            <a:r>
              <a:rPr lang="de-DE" sz="7200" dirty="0" smtClean="0"/>
              <a:t>1939 Emigration nach Belgien, Verhaftung und Verschleppung nach Frankreich</a:t>
            </a:r>
          </a:p>
          <a:p>
            <a:r>
              <a:rPr lang="de-DE" sz="7200" dirty="0" smtClean="0"/>
              <a:t>1941 Rückkehr nach Belgien</a:t>
            </a:r>
          </a:p>
          <a:p>
            <a:r>
              <a:rPr lang="de-DE" sz="7200" dirty="0" smtClean="0"/>
              <a:t>Nach erneuter Verhaftung und Freilassung ab 1943 im belgischen Untergrund lebend</a:t>
            </a:r>
          </a:p>
          <a:p>
            <a:r>
              <a:rPr lang="de-DE" sz="7200" dirty="0" smtClean="0"/>
              <a:t>1945 Rückkehr nach Mannheim </a:t>
            </a:r>
          </a:p>
          <a:p>
            <a:r>
              <a:rPr lang="de-DE" sz="7200" dirty="0" smtClean="0"/>
              <a:t>1948-1953 Mitglied der Gemeinderatsfraktion der CDU</a:t>
            </a:r>
          </a:p>
          <a:p>
            <a:r>
              <a:rPr lang="de-DE" sz="7200" dirty="0" smtClean="0"/>
              <a:t>1948-1960 Präsident der Rechtsanwaltskammer Nordbadens, 1964-1960 Vizepräsident des Deutschen Anwaltsvereins</a:t>
            </a:r>
            <a:endParaRPr lang="de-DE" sz="7200" dirty="0"/>
          </a:p>
        </p:txBody>
      </p:sp>
      <p:pic>
        <p:nvPicPr>
          <p:cNvPr id="13314" name="Picture 2" descr="C:\Dokumente und Einstellungen\Administrator\Desktop\f wald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4111"/>
            <a:ext cx="1368152" cy="199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2007096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Dr. Samuel Billigheimer</a:t>
            </a:r>
            <a:br>
              <a:rPr lang="de-DE" dirty="0" smtClean="0"/>
            </a:br>
            <a:r>
              <a:rPr lang="de-DE" sz="3100" dirty="0" smtClean="0"/>
              <a:t>geboren am 3. August 1889</a:t>
            </a:r>
            <a:br>
              <a:rPr lang="de-DE" sz="3100" dirty="0" smtClean="0"/>
            </a:br>
            <a:r>
              <a:rPr lang="de-DE" sz="3100" dirty="0" smtClean="0"/>
              <a:t>gestorben am 17. Mai 1983 </a:t>
            </a:r>
            <a:br>
              <a:rPr lang="de-DE" sz="3100" dirty="0" smtClean="0"/>
            </a:br>
            <a:r>
              <a:rPr lang="de-DE" sz="3100" dirty="0" smtClean="0"/>
              <a:t>in Melbourne, Australien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61313"/>
            <a:ext cx="7704161" cy="3464850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Studium Latein, Englisch, Französisch und Philosophie in Heidelberg, Dr. phil.</a:t>
            </a:r>
          </a:p>
          <a:p>
            <a:r>
              <a:rPr lang="de-DE" dirty="0" smtClean="0"/>
              <a:t>1920-1933 Lehrer am Lessing-Gymnasium</a:t>
            </a:r>
          </a:p>
          <a:p>
            <a:r>
              <a:rPr lang="de-DE" dirty="0" smtClean="0"/>
              <a:t>Vorsitzender der Liberal-Jüdischen Vereinigung, des Synagogenrats und des Oberrats</a:t>
            </a:r>
          </a:p>
          <a:p>
            <a:r>
              <a:rPr lang="de-DE" dirty="0" smtClean="0"/>
              <a:t>1933-1938 Leiter des jüdischen Lehrhauses in Mannheim</a:t>
            </a:r>
          </a:p>
          <a:p>
            <a:r>
              <a:rPr lang="de-DE" dirty="0" smtClean="0"/>
              <a:t>Nach Internierung in Dachau 1939 Emigration nach Melbourne </a:t>
            </a:r>
          </a:p>
          <a:p>
            <a:r>
              <a:rPr lang="de-DE" dirty="0" smtClean="0"/>
              <a:t>1940-1963 Lehrer Caulfield Grammar School</a:t>
            </a:r>
          </a:p>
          <a:p>
            <a:r>
              <a:rPr lang="de-DE" dirty="0" smtClean="0"/>
              <a:t>Autor vieler Gedichte (in deutscher Sprache)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85" y="332656"/>
            <a:ext cx="1286292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80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Jüdische Schüler des KFG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de-DE" dirty="0" smtClean="0"/>
          </a:p>
          <a:p>
            <a:pPr marL="0" indent="0" algn="just">
              <a:buNone/>
            </a:pPr>
            <a:r>
              <a:rPr lang="de-DE" sz="4400" dirty="0" smtClean="0"/>
              <a:t>Die Teilnehmerinnen und Teilnehmer des Seminarkurses aus Gymnasium und Staatlichem Kolleg haben zum einen aus den im Stadtarchiv Mannheim – Institut für Stadtgeschichte überlieferten Klassenlisten die Namen, biographischen Angaben sowie die „Schullaufbahn“ aller Schülerinnen und Schüler des Mannheimer </a:t>
            </a:r>
            <a:r>
              <a:rPr lang="de-DE" sz="4400" dirty="0" err="1" smtClean="0"/>
              <a:t>Lyceums</a:t>
            </a:r>
            <a:r>
              <a:rPr lang="de-DE" sz="4400" dirty="0" smtClean="0"/>
              <a:t>, Gymnasiums bzw. KFGs jüdischer / israelitischer Religion von der Mitte der 1840er </a:t>
            </a:r>
            <a:r>
              <a:rPr lang="de-DE" sz="4400" dirty="0"/>
              <a:t>bis in die Mitte der 1930er Jahre </a:t>
            </a:r>
            <a:r>
              <a:rPr lang="de-DE" sz="4400" dirty="0" smtClean="0"/>
              <a:t>dokumentiert. Zum anderen haben sie den Lebenslauf eines von ihnen ausgewählten Schülers/einer Schülerin detailliert recherchiert und diesen in einer Seminararbeit dargestellt.</a:t>
            </a:r>
          </a:p>
          <a:p>
            <a:pPr marL="0" indent="0" algn="just">
              <a:buNone/>
            </a:pPr>
            <a:endParaRPr lang="de-DE" sz="4400" dirty="0" smtClean="0"/>
          </a:p>
          <a:p>
            <a:pPr marL="0" indent="0" algn="just">
              <a:buNone/>
            </a:pPr>
            <a:r>
              <a:rPr lang="de-DE" sz="4400" dirty="0" smtClean="0"/>
              <a:t>Die Liste aller jüdischen Schülerinnen und Schüler sowie die Seminararbeiten werden in einem von den Seminarleitern bearbeiteten und herausgegebenen Sammelband im Sommer 2014 erscheinen.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299690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858218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Dr. Fritz Cahn-Garnier			</a:t>
            </a:r>
            <a:br>
              <a:rPr lang="de-DE" dirty="0" smtClean="0"/>
            </a:br>
            <a:r>
              <a:rPr lang="de-DE" sz="3600" dirty="0" smtClean="0"/>
              <a:t>geboren am 20. Juni 1889	</a:t>
            </a:r>
            <a:br>
              <a:rPr lang="de-DE" sz="3600" dirty="0" smtClean="0"/>
            </a:br>
            <a:r>
              <a:rPr lang="de-DE" sz="3600" dirty="0" smtClean="0"/>
              <a:t>gestorben am 8. Juni 1949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2564904"/>
            <a:ext cx="7848872" cy="3816424"/>
          </a:xfrm>
        </p:spPr>
        <p:txBody>
          <a:bodyPr>
            <a:normAutofit fontScale="70000" lnSpcReduction="20000"/>
          </a:bodyPr>
          <a:lstStyle/>
          <a:p>
            <a:r>
              <a:rPr lang="de-DE" dirty="0" smtClean="0"/>
              <a:t>Jurastudium in Heidelberg, München, Berlin uns Freiburg, Dr. jur.</a:t>
            </a:r>
          </a:p>
          <a:p>
            <a:r>
              <a:rPr lang="de-DE" dirty="0" smtClean="0"/>
              <a:t>Tätigkeit in der Mannheimer Stadtverwaltung, Dozent der Sozialen Frauenschule</a:t>
            </a:r>
          </a:p>
          <a:p>
            <a:r>
              <a:rPr lang="de-DE" dirty="0" smtClean="0"/>
              <a:t>1922 Stadtsyndikus</a:t>
            </a:r>
          </a:p>
          <a:p>
            <a:r>
              <a:rPr lang="de-DE" dirty="0" smtClean="0"/>
              <a:t>1933-1939 Mehrfache „Schutzhaft“ durch die Nationalsozialisten</a:t>
            </a:r>
          </a:p>
          <a:p>
            <a:r>
              <a:rPr lang="de-DE" dirty="0" smtClean="0"/>
              <a:t>1945 entgeht er Deportation nach Theresienstadt durch Versteck in Heidelberg</a:t>
            </a:r>
          </a:p>
          <a:p>
            <a:r>
              <a:rPr lang="de-DE" dirty="0" smtClean="0"/>
              <a:t>1945 erneut Stadtsyndikus </a:t>
            </a:r>
          </a:p>
          <a:p>
            <a:r>
              <a:rPr lang="de-DE" dirty="0" smtClean="0"/>
              <a:t>1948-49 Oberbürgermeister Mannheims (SPD)</a:t>
            </a:r>
          </a:p>
          <a:p>
            <a:r>
              <a:rPr lang="de-DE" dirty="0" smtClean="0"/>
              <a:t>1949 1. Vorsitzender der Landesbank Württemberg-Baden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15240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12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939336" cy="1930226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Herbert Tannenbaum</a:t>
            </a:r>
            <a:br>
              <a:rPr lang="de-DE" dirty="0" smtClean="0"/>
            </a:br>
            <a:r>
              <a:rPr lang="de-DE" sz="3600" dirty="0" smtClean="0"/>
              <a:t>geboren </a:t>
            </a:r>
            <a:r>
              <a:rPr lang="de-DE" sz="3600" dirty="0" smtClean="0"/>
              <a:t>7. März 1892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gestorben </a:t>
            </a:r>
            <a:r>
              <a:rPr lang="de-DE" sz="3600" dirty="0" smtClean="0"/>
              <a:t>30. September 1958</a:t>
            </a:r>
            <a:br>
              <a:rPr lang="de-DE" sz="3600" dirty="0" smtClean="0"/>
            </a:br>
            <a:r>
              <a:rPr lang="de-DE" sz="3600" dirty="0" smtClean="0"/>
              <a:t>während eines Deutschlandbesuchs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7931224" cy="3489251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Jurastudium auf Drängen der Familie</a:t>
            </a:r>
          </a:p>
          <a:p>
            <a:r>
              <a:rPr lang="de-DE" dirty="0" smtClean="0"/>
              <a:t>1912 Erste Filmtheorie </a:t>
            </a:r>
          </a:p>
          <a:p>
            <a:r>
              <a:rPr lang="de-DE" dirty="0" smtClean="0"/>
              <a:t>1914 Studium der Kunstgeschichte, Mitarbeit </a:t>
            </a:r>
          </a:p>
          <a:p>
            <a:r>
              <a:rPr lang="de-DE" dirty="0" smtClean="0"/>
              <a:t>Mannheimer Kunsthalle</a:t>
            </a:r>
          </a:p>
          <a:p>
            <a:r>
              <a:rPr lang="de-DE" dirty="0" smtClean="0"/>
              <a:t>1920 eigene Kunsthandlung und </a:t>
            </a:r>
          </a:p>
          <a:p>
            <a:r>
              <a:rPr lang="de-DE" dirty="0" smtClean="0"/>
              <a:t>kunstpädagogische Tätigkeit</a:t>
            </a:r>
          </a:p>
          <a:p>
            <a:r>
              <a:rPr lang="de-DE" dirty="0" smtClean="0"/>
              <a:t>1937 Emigration in die Niederlande, Versteck in Amsterdam (dennoch gelegentliche Treffen mit Max Beckmann)</a:t>
            </a:r>
          </a:p>
          <a:p>
            <a:r>
              <a:rPr lang="de-DE" dirty="0" smtClean="0"/>
              <a:t>1947 Übersiedlung in die USA, dort erneut Tätigkeit als Galerist</a:t>
            </a:r>
          </a:p>
          <a:p>
            <a:endParaRPr lang="de-DE" dirty="0"/>
          </a:p>
        </p:txBody>
      </p:sp>
      <p:pic>
        <p:nvPicPr>
          <p:cNvPr id="14339" name="Picture 3" descr="C:\Dokumente und Einstellungen\Administrator\Desktop\tanneba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065039" cy="41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14625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Paul (Nikolaus) Steiner</a:t>
            </a:r>
            <a:br>
              <a:rPr lang="de-DE" dirty="0" smtClean="0"/>
            </a:br>
            <a:r>
              <a:rPr lang="de-DE" sz="3100" dirty="0" smtClean="0"/>
              <a:t>geboren am 30. März 1894</a:t>
            </a:r>
            <a:br>
              <a:rPr lang="de-DE" sz="3100" dirty="0" smtClean="0"/>
            </a:br>
            <a:r>
              <a:rPr lang="de-DE" sz="3100" dirty="0" smtClean="0"/>
              <a:t>gestorben am 31. März 1933</a:t>
            </a:r>
            <a:br>
              <a:rPr lang="de-DE" sz="3100" dirty="0" smtClean="0"/>
            </a:br>
            <a:r>
              <a:rPr lang="de-DE" sz="3100" dirty="0" smtClean="0"/>
              <a:t>in Zürich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7931224" cy="3777283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Nach dem Abitur Studium der Betriebswirtschaft</a:t>
            </a:r>
          </a:p>
          <a:p>
            <a:r>
              <a:rPr lang="de-DE" dirty="0" smtClean="0"/>
              <a:t>Ab  1921 Auftritte bei Trude Hesterberg in der Wilden Bühne</a:t>
            </a:r>
          </a:p>
          <a:p>
            <a:r>
              <a:rPr lang="de-DE" dirty="0" smtClean="0"/>
              <a:t>Ab 1925 am Kabarett der Komiker, Kadeko</a:t>
            </a:r>
          </a:p>
          <a:p>
            <a:r>
              <a:rPr lang="de-DE" dirty="0" smtClean="0"/>
              <a:t>Scharfzüngiger, linker Conférencier, der erfolgreichster der Weimarer Republik</a:t>
            </a:r>
          </a:p>
          <a:p>
            <a:r>
              <a:rPr lang="de-DE" dirty="0" smtClean="0"/>
              <a:t>1933 nach dem Machtantritt der Nazis Flucht in die Schweiz und Selbstmord</a:t>
            </a:r>
            <a:endParaRPr lang="de-DE" dirty="0"/>
          </a:p>
        </p:txBody>
      </p:sp>
      <p:pic>
        <p:nvPicPr>
          <p:cNvPr id="15362" name="Picture 2" descr="C:\Dokumente und Einstellungen\Administrator\Desktop\Schule\Bilder Marvill-Steiner\scan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1755923" cy="272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1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4176464" cy="2650306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Stefan Heymann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2400" dirty="0" smtClean="0"/>
              <a:t>geboren am 14. März 1896</a:t>
            </a:r>
            <a:br>
              <a:rPr lang="de-DE" sz="2400" dirty="0" smtClean="0"/>
            </a:br>
            <a:r>
              <a:rPr lang="de-DE" sz="2400" dirty="0" smtClean="0"/>
              <a:t>gestorben am 4. Februar 1967 in Ost-Berlin</a:t>
            </a:r>
            <a:br>
              <a:rPr lang="de-DE" sz="2400" dirty="0" smtClean="0"/>
            </a:br>
            <a:endParaRPr lang="de-DE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96552" y="372376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67544" y="3212976"/>
            <a:ext cx="8219256" cy="2913187"/>
          </a:xfrm>
        </p:spPr>
        <p:txBody>
          <a:bodyPr>
            <a:normAutofit fontScale="92500"/>
          </a:bodyPr>
          <a:lstStyle/>
          <a:p>
            <a:r>
              <a:rPr lang="de-DE" sz="2400" dirty="0" smtClean="0"/>
              <a:t>Kriegsfreiwilliger im 1. Weltkrieg</a:t>
            </a:r>
          </a:p>
          <a:p>
            <a:r>
              <a:rPr lang="de-DE" sz="2400" dirty="0" smtClean="0"/>
              <a:t>In der Weimarer Zeit aktiv in der KPD (u.a. 3 Jahre Haft) </a:t>
            </a:r>
          </a:p>
          <a:p>
            <a:r>
              <a:rPr lang="de-DE" sz="2400" dirty="0" smtClean="0"/>
              <a:t>1933-1945 </a:t>
            </a:r>
            <a:r>
              <a:rPr lang="de-DE" sz="2400" dirty="0"/>
              <a:t>KZ-Haft in Dachau, </a:t>
            </a:r>
            <a:r>
              <a:rPr lang="de-DE" sz="2400" dirty="0" smtClean="0"/>
              <a:t>Buchenwald und Auschwitz-Monowitz</a:t>
            </a:r>
            <a:endParaRPr lang="de-DE" sz="2400" b="1" dirty="0"/>
          </a:p>
          <a:p>
            <a:r>
              <a:rPr lang="de-DE" sz="2400" dirty="0" smtClean="0"/>
              <a:t>Nach 1945: Kulturfunktionär der DDR, Mitglied des ZK der SED,</a:t>
            </a:r>
          </a:p>
          <a:p>
            <a:r>
              <a:rPr lang="de-DE" sz="2400" dirty="0" smtClean="0"/>
              <a:t>Botschafter der DDR in Ungarn und Polen</a:t>
            </a:r>
          </a:p>
          <a:p>
            <a:r>
              <a:rPr lang="de-DE" sz="2400" dirty="0" smtClean="0"/>
              <a:t>Professor an der Akademie für Staats- und Rechtswissenschaft</a:t>
            </a:r>
            <a:endParaRPr lang="de-DE" sz="2400" dirty="0"/>
          </a:p>
        </p:txBody>
      </p:sp>
      <p:pic>
        <p:nvPicPr>
          <p:cNvPr id="1026" name="Picture 2" descr="C:\Dokumente und Einstellungen\Administrator\Desktop\220px-Bundesarchiv_Bild_183-52145-001,_70._Geburtstag_von_Robert_Siew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548680"/>
            <a:ext cx="3662685" cy="244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3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07424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Peter Heymann</a:t>
            </a:r>
            <a:br>
              <a:rPr lang="de-DE" dirty="0" smtClean="0"/>
            </a:br>
            <a:r>
              <a:rPr lang="de-DE" sz="3600" dirty="0" smtClean="0"/>
              <a:t>geboren am 21. März 1903</a:t>
            </a:r>
            <a:br>
              <a:rPr lang="de-DE" sz="3600" dirty="0" smtClean="0"/>
            </a:br>
            <a:r>
              <a:rPr lang="de-DE" sz="3600" dirty="0" smtClean="0"/>
              <a:t>gestorben am  5. Februar 1942</a:t>
            </a:r>
            <a:br>
              <a:rPr lang="de-DE" sz="3600" dirty="0" smtClean="0"/>
            </a:br>
            <a:r>
              <a:rPr lang="de-DE" sz="3600" dirty="0" smtClean="0"/>
              <a:t>im Konzentrationslager Mauthausen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7499176" cy="3489251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Nach dem Abitur am KFG Studium an der Wirtschaftshochschule Mannheim</a:t>
            </a:r>
          </a:p>
          <a:p>
            <a:r>
              <a:rPr lang="de-DE" dirty="0" smtClean="0"/>
              <a:t>1933 als Mitglied des Sozialistischen Studentenbunds Relegation</a:t>
            </a:r>
          </a:p>
          <a:p>
            <a:r>
              <a:rPr lang="de-DE" dirty="0" smtClean="0"/>
              <a:t>Flucht ins Saarland, dort journalistische Tätigkeit</a:t>
            </a:r>
          </a:p>
          <a:p>
            <a:r>
              <a:rPr lang="de-DE" dirty="0" smtClean="0"/>
              <a:t>Emigration nach Frankreich</a:t>
            </a:r>
          </a:p>
          <a:p>
            <a:r>
              <a:rPr lang="de-DE" dirty="0" smtClean="0"/>
              <a:t>Verhaftung und Auslieferung an die deutsche Besatzungsmacht</a:t>
            </a:r>
          </a:p>
          <a:p>
            <a:r>
              <a:rPr lang="de-DE" dirty="0" smtClean="0"/>
              <a:t>1942 Tod in Mauthausen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43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146250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Curt Sigmar Gutkind</a:t>
            </a:r>
            <a:br>
              <a:rPr lang="de-DE" dirty="0" smtClean="0"/>
            </a:br>
            <a:r>
              <a:rPr lang="de-DE" sz="3100" dirty="0" smtClean="0"/>
              <a:t>geboren am 29. September 1896</a:t>
            </a:r>
            <a:br>
              <a:rPr lang="de-DE" sz="3100" dirty="0" smtClean="0"/>
            </a:br>
            <a:r>
              <a:rPr lang="de-DE" sz="3100" dirty="0" smtClean="0"/>
              <a:t>gestorben am 2. Juli 1940</a:t>
            </a:r>
            <a:br>
              <a:rPr lang="de-DE" sz="3100" dirty="0" smtClean="0"/>
            </a:br>
            <a:r>
              <a:rPr lang="de-DE" sz="3100" dirty="0" smtClean="0"/>
              <a:t>im Atlantik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636912"/>
            <a:ext cx="7787208" cy="3561259"/>
          </a:xfrm>
        </p:spPr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Rückkehr aus dem Ersten Weltkrieg als Kriegsversehrter</a:t>
            </a:r>
          </a:p>
          <a:p>
            <a:r>
              <a:rPr lang="de-DE" dirty="0" smtClean="0"/>
              <a:t>Studium der Romanistik, Schwerpunkt Italianistik, 1922 Dr. phil.</a:t>
            </a:r>
          </a:p>
          <a:p>
            <a:r>
              <a:rPr lang="de-DE" dirty="0" smtClean="0"/>
              <a:t>1923-1928 Lektor in Florenz (gute Beziehungen zu Mussolini)</a:t>
            </a:r>
          </a:p>
          <a:p>
            <a:r>
              <a:rPr lang="de-DE" dirty="0" smtClean="0"/>
              <a:t>1929 apl. Prof. und Leiter des Dolmetscherinstituts der Mannheimer Handelshochschule (später DI Heidelberg)</a:t>
            </a:r>
          </a:p>
          <a:p>
            <a:r>
              <a:rPr lang="de-DE" dirty="0" smtClean="0"/>
              <a:t>1934 Flucht nach Paris, 1935 nach Oxford (Magdalen College)</a:t>
            </a:r>
          </a:p>
          <a:p>
            <a:r>
              <a:rPr lang="de-DE" dirty="0" smtClean="0"/>
              <a:t>Trotz italienischer Staatsbürgerschaft und guten Beziehungen zu Mussolini keine </a:t>
            </a:r>
            <a:r>
              <a:rPr lang="de-DE" dirty="0"/>
              <a:t>A</a:t>
            </a:r>
            <a:r>
              <a:rPr lang="de-DE" dirty="0" smtClean="0"/>
              <a:t>nstellung in Italien</a:t>
            </a:r>
          </a:p>
          <a:p>
            <a:r>
              <a:rPr lang="de-DE" dirty="0" smtClean="0"/>
              <a:t>1940 Dozent am Bedford College (Universität London), Internierung als feindlicher Ausländer, geplante Deportation nach Kanada</a:t>
            </a:r>
          </a:p>
          <a:p>
            <a:r>
              <a:rPr lang="de-DE" dirty="0" smtClean="0"/>
              <a:t>2.7.1940 Tod beim Untergang des Schiffes SS Arandora Star (torpediert durch deutsches U-Boot U 47)</a:t>
            </a:r>
            <a:endParaRPr lang="de-DE" dirty="0"/>
          </a:p>
        </p:txBody>
      </p:sp>
      <p:pic>
        <p:nvPicPr>
          <p:cNvPr id="16386" name="Picture 2" descr="C:\Dokumente und Einstellungen\Administrator\Desktop\gutki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88" y="71438"/>
            <a:ext cx="162718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858218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Rosie G. Waldeck</a:t>
            </a:r>
            <a:br>
              <a:rPr lang="de-DE" dirty="0" smtClean="0"/>
            </a:br>
            <a:r>
              <a:rPr lang="de-DE" dirty="0" smtClean="0"/>
              <a:t>geb. Rosa Goldschmidt</a:t>
            </a:r>
            <a:br>
              <a:rPr lang="de-DE" dirty="0" smtClean="0"/>
            </a:br>
            <a:r>
              <a:rPr lang="de-DE" sz="3100" dirty="0" smtClean="0"/>
              <a:t>geboren am 24. Juli 1898</a:t>
            </a:r>
            <a:br>
              <a:rPr lang="de-DE" sz="3100" dirty="0" smtClean="0"/>
            </a:br>
            <a:r>
              <a:rPr lang="de-DE" sz="3100" dirty="0" smtClean="0"/>
              <a:t>gestorben am 8. August 1982 </a:t>
            </a:r>
            <a:br>
              <a:rPr lang="de-DE" sz="3100" dirty="0" smtClean="0"/>
            </a:br>
            <a:r>
              <a:rPr lang="de-DE" sz="3100" dirty="0" smtClean="0"/>
              <a:t>in New York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3296964"/>
            <a:ext cx="7416824" cy="3084363"/>
          </a:xfrm>
        </p:spPr>
        <p:txBody>
          <a:bodyPr>
            <a:normAutofit fontScale="55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Abitur KFG 1917</a:t>
            </a:r>
          </a:p>
          <a:p>
            <a:r>
              <a:rPr lang="de-DE" dirty="0" smtClean="0"/>
              <a:t>Studium in München &amp; Heidelberg</a:t>
            </a:r>
          </a:p>
          <a:p>
            <a:r>
              <a:rPr lang="de-DE" dirty="0" smtClean="0"/>
              <a:t>1920 Dissertation summa cum laude Alfred Weber (Theatersoziologie)</a:t>
            </a:r>
          </a:p>
          <a:p>
            <a:r>
              <a:rPr lang="de-DE" dirty="0" smtClean="0"/>
              <a:t>Banklehre Berlin</a:t>
            </a:r>
          </a:p>
          <a:p>
            <a:r>
              <a:rPr lang="de-DE" dirty="0" smtClean="0"/>
              <a:t>Ehen mit Dr. Ernst Gräfenberg und Franz Ullstein</a:t>
            </a:r>
          </a:p>
          <a:p>
            <a:r>
              <a:rPr lang="de-DE" dirty="0" smtClean="0"/>
              <a:t>1931 Skandalscheidung in Berlin</a:t>
            </a:r>
          </a:p>
          <a:p>
            <a:r>
              <a:rPr lang="de-DE" dirty="0" smtClean="0"/>
              <a:t>1931 Auswanderung USA, dort Karriere als politische Journalistin, vor allem während des 2. Weltkriegs</a:t>
            </a:r>
          </a:p>
          <a:p>
            <a:r>
              <a:rPr lang="de-DE" dirty="0" smtClean="0"/>
              <a:t>Ehe mit einem Grafen von Waldeck</a:t>
            </a:r>
          </a:p>
          <a:p>
            <a:r>
              <a:rPr lang="de-DE" dirty="0" smtClean="0"/>
              <a:t>Erfolgreiche Romane Anfang der 1950er Jahre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26" name="Picture 2" descr="C:\Dokumente und Einstellungen\Administrator\Desktop\R.G.Waldeck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8640"/>
            <a:ext cx="2371725" cy="310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36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455930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dirty="0" smtClean="0"/>
              <a:t>Leopold Ladenburg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200" dirty="0" smtClean="0"/>
              <a:t>geboren am 11. August 1809</a:t>
            </a:r>
            <a:br>
              <a:rPr lang="de-DE" sz="3200" dirty="0" smtClean="0"/>
            </a:br>
            <a:r>
              <a:rPr lang="de-DE" sz="3200" dirty="0" smtClean="0"/>
              <a:t>gestorben am 24. Juli 1889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4905"/>
            <a:ext cx="7931224" cy="3561258"/>
          </a:xfrm>
        </p:spPr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Sohn des Bankiers Wolf Ladenburg, des Gründers des Bankhauses Ladenburg</a:t>
            </a:r>
          </a:p>
          <a:p>
            <a:r>
              <a:rPr lang="de-DE" dirty="0" smtClean="0"/>
              <a:t>1836 Heirat mit </a:t>
            </a:r>
            <a:r>
              <a:rPr lang="de-DE" dirty="0"/>
              <a:t>D</a:t>
            </a:r>
            <a:r>
              <a:rPr lang="de-DE" dirty="0" smtClean="0"/>
              <a:t>elphine Picard aus Straßburg</a:t>
            </a:r>
          </a:p>
          <a:p>
            <a:r>
              <a:rPr lang="de-DE" dirty="0" smtClean="0"/>
              <a:t>Studium der Mathematik und Jurisprudenz</a:t>
            </a:r>
          </a:p>
          <a:p>
            <a:r>
              <a:rPr lang="de-DE" dirty="0" smtClean="0"/>
              <a:t>1833 Obergerichtsadvokat in Mannheim</a:t>
            </a:r>
          </a:p>
          <a:p>
            <a:r>
              <a:rPr lang="de-DE" dirty="0" smtClean="0"/>
              <a:t>1849-1884 Vorsitzender der jüdischen Gemeinde Mannheims </a:t>
            </a:r>
          </a:p>
          <a:p>
            <a:r>
              <a:rPr lang="de-DE" dirty="0" smtClean="0"/>
              <a:t>1848 aktiv an Revolution beteiligt (enger Kontakt zu Friedrich Daniel Bassermann)</a:t>
            </a:r>
          </a:p>
          <a:p>
            <a:r>
              <a:rPr lang="de-DE" dirty="0" smtClean="0"/>
              <a:t>Mitbegründer der BASF</a:t>
            </a:r>
            <a:endParaRPr lang="de-DE" dirty="0"/>
          </a:p>
        </p:txBody>
      </p:sp>
      <p:pic>
        <p:nvPicPr>
          <p:cNvPr id="2050" name="Picture 2" descr="C:\Dokumente und Einstellungen\Administrator\Desktop\leopold laden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34" y="332657"/>
            <a:ext cx="14969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4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2290266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Karl Friedrich Loening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bis 1847: Zacharias Löwenthal</a:t>
            </a:r>
            <a:br>
              <a:rPr lang="de-DE" sz="2800" dirty="0" smtClean="0"/>
            </a:br>
            <a:r>
              <a:rPr lang="de-DE" sz="2800" dirty="0" smtClean="0"/>
              <a:t>geboren am 4. August 1810 </a:t>
            </a:r>
            <a:br>
              <a:rPr lang="de-DE" sz="2800" dirty="0" smtClean="0"/>
            </a:br>
            <a:r>
              <a:rPr lang="de-DE" sz="2800" dirty="0" smtClean="0"/>
              <a:t>gestorben am 6. März 1884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08920"/>
            <a:ext cx="7787208" cy="3417243"/>
          </a:xfrm>
        </p:spPr>
        <p:txBody>
          <a:bodyPr>
            <a:normAutofit fontScale="62500" lnSpcReduction="20000"/>
          </a:bodyPr>
          <a:lstStyle/>
          <a:p>
            <a:endParaRPr lang="de-DE" sz="2800" dirty="0" smtClean="0"/>
          </a:p>
          <a:p>
            <a:r>
              <a:rPr lang="de-DE" sz="2800" dirty="0" smtClean="0"/>
              <a:t>Nach Gymnasium und nicht vollendetem Studium in Heidelberg </a:t>
            </a:r>
          </a:p>
          <a:p>
            <a:r>
              <a:rPr lang="de-DE" sz="2800" dirty="0" smtClean="0"/>
              <a:t>Begegnung mit Karl Gutzkow: Herausgabe des Skandalromans “Wally die Zweiflerin </a:t>
            </a:r>
          </a:p>
          <a:p>
            <a:r>
              <a:rPr lang="de-DE" sz="2800" dirty="0" smtClean="0"/>
              <a:t>1833 Dr. phil. In München, Verlagsvolontariat</a:t>
            </a:r>
          </a:p>
          <a:p>
            <a:r>
              <a:rPr lang="de-DE" sz="2800" dirty="0" smtClean="0"/>
              <a:t>1844: Gründung des (noch heute bestehenden) Verlags Rütten &amp; Loening in Frankfurt</a:t>
            </a:r>
          </a:p>
          <a:p>
            <a:r>
              <a:rPr lang="de-DE" sz="2800" dirty="0" smtClean="0"/>
              <a:t>Größter Erfolge: Heinrich Hoffmanns Struwwelpeter (1845); Marx/Engels: Die heilige Familie</a:t>
            </a:r>
          </a:p>
          <a:p>
            <a:r>
              <a:rPr lang="de-DE" sz="2800" dirty="0" smtClean="0"/>
              <a:t>1847: Konversion zum evangelischen Glauben und Namensänderung</a:t>
            </a:r>
          </a:p>
          <a:p>
            <a:r>
              <a:rPr lang="de-DE" sz="2800" dirty="0" smtClean="0"/>
              <a:t>1848/49 aktiv an der Revolution beteiligt; mehrfach aus Frankfurt ausgewiesen</a:t>
            </a:r>
            <a:endParaRPr lang="de-DE" sz="2800" dirty="0"/>
          </a:p>
        </p:txBody>
      </p:sp>
      <p:pic>
        <p:nvPicPr>
          <p:cNvPr id="1026" name="Picture 2" descr="C:\Dokumente und Einstellungen\Administrator\Desktop\lö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215804" cy="271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Elias Eller</a:t>
            </a:r>
            <a:br>
              <a:rPr lang="de-DE" dirty="0" smtClean="0"/>
            </a:br>
            <a:r>
              <a:rPr lang="de-DE" sz="3100" dirty="0" smtClean="0"/>
              <a:t>geboren am 24. Januar 1813 </a:t>
            </a:r>
            <a:br>
              <a:rPr lang="de-DE" sz="3100" dirty="0" smtClean="0"/>
            </a:br>
            <a:r>
              <a:rPr lang="de-DE" sz="3100" dirty="0" smtClean="0"/>
              <a:t>gestorben am 12. August 1872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7931224" cy="4065315"/>
          </a:xfrm>
        </p:spPr>
        <p:txBody>
          <a:bodyPr>
            <a:normAutofit fontScale="62500" lnSpcReduction="20000"/>
          </a:bodyPr>
          <a:lstStyle/>
          <a:p>
            <a:r>
              <a:rPr lang="de-DE" dirty="0" smtClean="0"/>
              <a:t>Studium </a:t>
            </a:r>
            <a:r>
              <a:rPr lang="de-DE" dirty="0"/>
              <a:t>der </a:t>
            </a:r>
            <a:r>
              <a:rPr lang="de-DE" dirty="0" smtClean="0"/>
              <a:t>Jurisprudenz IN Heidelberg  und München</a:t>
            </a:r>
          </a:p>
          <a:p>
            <a:r>
              <a:rPr lang="de-DE" dirty="0" smtClean="0"/>
              <a:t>Ab 1837 Advokat, ab 1842 Obergerichtsadvokat</a:t>
            </a:r>
          </a:p>
          <a:p>
            <a:r>
              <a:rPr lang="de-DE" dirty="0" smtClean="0"/>
              <a:t>Seit den 1840er Jahren Mitglied des kleinen und des 	            großen Bürgerausschusses </a:t>
            </a:r>
          </a:p>
          <a:p>
            <a:r>
              <a:rPr lang="de-DE" dirty="0" smtClean="0"/>
              <a:t>Entschiedener Demokrat, Redner bei der Offenburger Versammlung 1847</a:t>
            </a:r>
          </a:p>
          <a:p>
            <a:r>
              <a:rPr lang="de-DE" dirty="0" smtClean="0"/>
              <a:t>Hauptbeteiligter an der Revolution von 1848</a:t>
            </a:r>
          </a:p>
          <a:p>
            <a:r>
              <a:rPr lang="de-DE" dirty="0" smtClean="0"/>
              <a:t>1849 Amtsenthebung und Anklage, aber Freispruch</a:t>
            </a:r>
          </a:p>
          <a:p>
            <a:r>
              <a:rPr lang="de-DE" dirty="0" smtClean="0"/>
              <a:t>In den 1850er Jahren Wiederzulassung als Rechtsanwalt</a:t>
            </a:r>
          </a:p>
          <a:p>
            <a:r>
              <a:rPr lang="de-DE" dirty="0" smtClean="0"/>
              <a:t>1862 Rückkehr in den großen Bürgerausschuss</a:t>
            </a:r>
          </a:p>
          <a:p>
            <a:r>
              <a:rPr lang="de-DE" dirty="0" smtClean="0"/>
              <a:t>1870 Mitglied des Mannheimer Gemeinderats für demokratische Partei</a:t>
            </a:r>
          </a:p>
          <a:p>
            <a:r>
              <a:rPr lang="de-DE" dirty="0" smtClean="0"/>
              <a:t>1871 Abgeordneter der Zweiten badischen Kammer</a:t>
            </a:r>
          </a:p>
          <a:p>
            <a:r>
              <a:rPr lang="de-DE" dirty="0" smtClean="0"/>
              <a:t>1872 Tod in Mannheim</a:t>
            </a:r>
            <a:endParaRPr lang="de-DE" dirty="0"/>
          </a:p>
        </p:txBody>
      </p:sp>
      <p:pic>
        <p:nvPicPr>
          <p:cNvPr id="1026" name="Picture 2" descr="C:\Dokumente und Einstellungen\Administrator\Desktop\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728192" cy="27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14202"/>
          </a:xfrm>
        </p:spPr>
        <p:txBody>
          <a:bodyPr>
            <a:normAutofit/>
          </a:bodyPr>
          <a:lstStyle/>
          <a:p>
            <a:pPr algn="l"/>
            <a:r>
              <a:rPr lang="de-DE" sz="4000" dirty="0" smtClean="0"/>
              <a:t>Viktor Lenel</a:t>
            </a:r>
            <a:br>
              <a:rPr lang="de-DE" sz="4000" dirty="0" smtClean="0"/>
            </a:br>
            <a:r>
              <a:rPr lang="de-DE" sz="3100" dirty="0" smtClean="0"/>
              <a:t>geboren am 18. Juni 1838</a:t>
            </a:r>
            <a:br>
              <a:rPr lang="de-DE" sz="3100" dirty="0" smtClean="0"/>
            </a:br>
            <a:r>
              <a:rPr lang="de-DE" sz="3100" dirty="0" smtClean="0"/>
              <a:t>gestorben am 17. Oktober 1917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7931224" cy="3849291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Nach dem Abitur Studium in Heidelberg</a:t>
            </a:r>
          </a:p>
          <a:p>
            <a:r>
              <a:rPr lang="de-DE" sz="2800" dirty="0" smtClean="0"/>
              <a:t>1866 Eintritt in die väterliche Handelsfirma zusammen mit seinem Bruder Alfred</a:t>
            </a:r>
          </a:p>
          <a:p>
            <a:r>
              <a:rPr lang="de-DE" sz="2800" dirty="0" smtClean="0"/>
              <a:t>1873 Gründung der „Rheinischen Hartgummi-Waren-Fabrik, später Rheinische Gummi- und Celluloid-Fabrik (Schildkröte als Warenzeichen für Puppen)</a:t>
            </a:r>
          </a:p>
          <a:p>
            <a:r>
              <a:rPr lang="de-DE" sz="2800" dirty="0" smtClean="0"/>
              <a:t>Nationalliberaler Politiker, 1. jüdisches Mitglied der 1. Badischen Kammer</a:t>
            </a:r>
          </a:p>
          <a:p>
            <a:r>
              <a:rPr lang="de-DE" sz="2800" dirty="0" smtClean="0"/>
              <a:t>Präsident der Mannheimer Handelskammer</a:t>
            </a:r>
          </a:p>
          <a:p>
            <a:r>
              <a:rPr lang="de-DE" sz="2800" dirty="0" smtClean="0"/>
              <a:t>Stiftung des Viktor-Lenel-Stifts bei Neckargemünd</a:t>
            </a:r>
            <a:endParaRPr lang="de-DE" sz="2800" dirty="0"/>
          </a:p>
        </p:txBody>
      </p:sp>
      <p:pic>
        <p:nvPicPr>
          <p:cNvPr id="4098" name="Picture 2" descr="C:\Dokumente und Einstellungen\Administrator\Desktop\victor len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5"/>
            <a:ext cx="1728192" cy="23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354162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smtClean="0"/>
              <a:t>Julius Bensheimer </a:t>
            </a:r>
            <a:br>
              <a:rPr lang="de-DE" dirty="0" smtClean="0"/>
            </a:br>
            <a:r>
              <a:rPr lang="de-DE" sz="3100" dirty="0" smtClean="0"/>
              <a:t>geboren 22. Januar 1850</a:t>
            </a:r>
            <a:br>
              <a:rPr lang="de-DE" sz="3100" dirty="0" smtClean="0"/>
            </a:br>
            <a:r>
              <a:rPr lang="de-DE" sz="3100" dirty="0" smtClean="0"/>
              <a:t>gestorben 12. April 1917</a:t>
            </a:r>
            <a:endParaRPr lang="de-DE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59" y="1628800"/>
            <a:ext cx="5112569" cy="4525963"/>
          </a:xfrm>
        </p:spPr>
        <p:txBody>
          <a:bodyPr>
            <a:noAutofit/>
          </a:bodyPr>
          <a:lstStyle/>
          <a:p>
            <a:endParaRPr lang="de-DE" sz="2400" dirty="0" smtClean="0"/>
          </a:p>
          <a:p>
            <a:r>
              <a:rPr lang="de-DE" sz="2400" dirty="0" smtClean="0"/>
              <a:t>1885 Heirat mit Alice Coblenz </a:t>
            </a:r>
            <a:r>
              <a:rPr lang="de-DE" sz="2400" dirty="0"/>
              <a:t> </a:t>
            </a:r>
            <a:r>
              <a:rPr lang="de-DE" sz="2400" dirty="0" smtClean="0"/>
              <a:t>aus Bingen (siehe Portrait) der Schwester von Ida Dehmel</a:t>
            </a:r>
          </a:p>
          <a:p>
            <a:r>
              <a:rPr lang="de-DE" sz="2400" dirty="0" smtClean="0"/>
              <a:t>Mit seinen beiden Brüdern Übernahme der väterlichen Verlagsbuchhandlung</a:t>
            </a:r>
          </a:p>
          <a:p>
            <a:r>
              <a:rPr lang="de-DE" sz="2400" dirty="0" smtClean="0"/>
              <a:t>Hg. der Neuen Badischen Landeszeitung sowie juristischer und pädagogischer Werke</a:t>
            </a:r>
          </a:p>
          <a:p>
            <a:r>
              <a:rPr lang="de-DE" sz="2400" dirty="0" smtClean="0"/>
              <a:t>Exponent der linksliberalen Deutschen Volkspartei</a:t>
            </a:r>
            <a:endParaRPr lang="de-DE" sz="2400" dirty="0"/>
          </a:p>
        </p:txBody>
      </p:sp>
      <p:pic>
        <p:nvPicPr>
          <p:cNvPr id="2050" name="Picture 2" descr="C:\Dokumente und Einstellungen\Administrator\Desktop\AliceBenshei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6752"/>
            <a:ext cx="1958930" cy="264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64896" cy="1858218"/>
          </a:xfrm>
        </p:spPr>
        <p:txBody>
          <a:bodyPr>
            <a:normAutofit fontScale="90000"/>
          </a:bodyPr>
          <a:lstStyle/>
          <a:p>
            <a:pPr algn="l"/>
            <a:r>
              <a:rPr lang="de-DE" sz="3600" dirty="0" smtClean="0"/>
              <a:t>Henry Morgenthau Senior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geboren am 26. April 1856</a:t>
            </a:r>
            <a:br>
              <a:rPr lang="de-DE" sz="2800" dirty="0" smtClean="0"/>
            </a:br>
            <a:r>
              <a:rPr lang="de-DE" sz="2800" dirty="0" smtClean="0"/>
              <a:t>gestorben am 25. November 1946</a:t>
            </a:r>
            <a:br>
              <a:rPr lang="de-DE" sz="2800" dirty="0" smtClean="0"/>
            </a:br>
            <a:r>
              <a:rPr lang="de-DE" sz="2800" dirty="0" smtClean="0"/>
              <a:t>in New York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4904"/>
            <a:ext cx="7715200" cy="3561259"/>
          </a:xfrm>
        </p:spPr>
        <p:txBody>
          <a:bodyPr>
            <a:normAutofit fontScale="77500" lnSpcReduction="20000"/>
          </a:bodyPr>
          <a:lstStyle/>
          <a:p>
            <a:endParaRPr lang="de-DE" dirty="0" smtClean="0"/>
          </a:p>
          <a:p>
            <a:r>
              <a:rPr lang="de-DE" dirty="0" smtClean="0"/>
              <a:t>Sohn des Zigarrenfabrikanten Lazarus Morgenthau </a:t>
            </a:r>
          </a:p>
          <a:p>
            <a:r>
              <a:rPr lang="de-DE" dirty="0" smtClean="0"/>
              <a:t>1866 Auswanderung in die USA (mit seinen Brüdern Max und Siegfried)</a:t>
            </a:r>
          </a:p>
          <a:p>
            <a:r>
              <a:rPr lang="de-DE" dirty="0" smtClean="0"/>
              <a:t>Studium Columbia Law School</a:t>
            </a:r>
          </a:p>
          <a:p>
            <a:r>
              <a:rPr lang="de-DE" dirty="0" smtClean="0"/>
              <a:t>Nach dem Wahlsieg Woodraw Wilsons Botschafter in Konstantinopel (Zeitzeuge des armenischen Völkermords)</a:t>
            </a:r>
          </a:p>
          <a:p>
            <a:r>
              <a:rPr lang="de-DE" dirty="0" smtClean="0"/>
              <a:t>Nach dem Ersten Weltkrieg Engagement zur Reorganisation des österreichischen Wirtschaftslebens</a:t>
            </a:r>
            <a:endParaRPr lang="de-DE" dirty="0"/>
          </a:p>
        </p:txBody>
      </p:sp>
      <p:pic>
        <p:nvPicPr>
          <p:cNvPr id="5122" name="Picture 2" descr="C:\Dokumente und Einstellungen\Administrator\Desktop\220px-Henry_Morgenth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60647"/>
            <a:ext cx="1618222" cy="253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2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146250"/>
          </a:xfrm>
        </p:spPr>
        <p:txBody>
          <a:bodyPr>
            <a:normAutofit/>
          </a:bodyPr>
          <a:lstStyle/>
          <a:p>
            <a:pPr algn="l"/>
            <a:r>
              <a:rPr lang="de-DE" dirty="0" smtClean="0"/>
              <a:t>Viktor Darmstädter</a:t>
            </a:r>
            <a:br>
              <a:rPr lang="de-DE" dirty="0" smtClean="0"/>
            </a:br>
            <a:r>
              <a:rPr lang="de-DE" sz="2800" dirty="0" smtClean="0"/>
              <a:t>geboren 11. August 1858</a:t>
            </a:r>
            <a:br>
              <a:rPr lang="de-DE" sz="2800" dirty="0" smtClean="0"/>
            </a:br>
            <a:r>
              <a:rPr lang="de-DE" sz="2800" dirty="0" smtClean="0"/>
              <a:t>gestorben 30. November 1923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7931224" cy="3489251"/>
          </a:xfrm>
        </p:spPr>
        <p:txBody>
          <a:bodyPr/>
          <a:lstStyle/>
          <a:p>
            <a:r>
              <a:rPr lang="de-DE" dirty="0" smtClean="0"/>
              <a:t>Nach dem Gymnasium erfolgreiche Tätigkeit als Kaufmann</a:t>
            </a:r>
          </a:p>
          <a:p>
            <a:r>
              <a:rPr lang="de-DE" dirty="0" smtClean="0"/>
              <a:t>Mitglied des Mannheimer Stadtrats</a:t>
            </a:r>
          </a:p>
          <a:p>
            <a:r>
              <a:rPr lang="de-DE" dirty="0" smtClean="0"/>
              <a:t>1906 Gründer und erster Vorsitzender des Mannheimer Verkehrsvereins, dem Vorläufer des „Stadtmarketings“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38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1610</Words>
  <Application>Microsoft Office PowerPoint</Application>
  <PresentationFormat>Bildschirmpräsentation (4:3)</PresentationFormat>
  <Paragraphs>215</Paragraphs>
  <Slides>26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Larissa-Design</vt:lpstr>
      <vt:lpstr>Jüdische Schülers des Karl-Friedrich-Gymnasiums von der Mitte des 19. Jahrhunderts bis zum Dritten Reich </vt:lpstr>
      <vt:lpstr>Jüdische Schüler des KFG</vt:lpstr>
      <vt:lpstr>Leopold Ladenburg  geboren am 11. August 1809 gestorben am 24. Juli 1889</vt:lpstr>
      <vt:lpstr>Karl Friedrich Loening  bis 1847: Zacharias Löwenthal geboren am 4. August 1810  gestorben am 6. März 1884</vt:lpstr>
      <vt:lpstr>Elias Eller geboren am 24. Januar 1813  gestorben am 12. August 1872</vt:lpstr>
      <vt:lpstr>Viktor Lenel geboren am 18. Juni 1838 gestorben am 17. Oktober 1917</vt:lpstr>
      <vt:lpstr>Julius Bensheimer  geboren 22. Januar 1850 gestorben 12. April 1917</vt:lpstr>
      <vt:lpstr>Henry Morgenthau Senior geboren am 26. April 1856 gestorben am 25. November 1946 in New York</vt:lpstr>
      <vt:lpstr>Viktor Darmstädter geboren 11. August 1858 gestorben 30. November 1923</vt:lpstr>
      <vt:lpstr> Max Hachenburg geboren am 1. Oktober 1860 gestorben am 23. November 1951 in Berkeley Kalifornien</vt:lpstr>
      <vt:lpstr>Robert Kahn  geboren am 21. Juli 1865 gestorben am 29. Mai 1951 in Biddenden, England</vt:lpstr>
      <vt:lpstr>Otto Hermann Kahn geboren am 21. Februar 1867 gestorben am 29. März 1934 in New York</vt:lpstr>
      <vt:lpstr>Heinrich Wetzlar geboren am 30. Mai 1868 gestorben am 6. August 1943 in Theresienstadt</vt:lpstr>
      <vt:lpstr>Ludwig Landmann geboren am 18. Mai 1868 gestorben am 5. März 1945 in Voorburg, Niederlande</vt:lpstr>
      <vt:lpstr>Richard Lenel geboren am 29. Juli 1869  gestorben am 3. August 1950  in Neckargemünd</vt:lpstr>
      <vt:lpstr>PD Dr. Albert Mayer-Reinach  geboren am 2. April 1876 gestorben am 25. Februar 1954  in Örebro, Schweden </vt:lpstr>
      <vt:lpstr>Franz Hirschler geboren am 7. März 1881 gestorben am 16. Juni 1956  in Buenos Aires, Argentinien</vt:lpstr>
      <vt:lpstr>Dr. Florian Waldeck geboren am 15. Februar 1886 gestorben am 28. September 1960</vt:lpstr>
      <vt:lpstr>Dr. Samuel Billigheimer geboren am 3. August 1889 gestorben am 17. Mai 1983  in Melbourne, Australien</vt:lpstr>
      <vt:lpstr>Dr. Fritz Cahn-Garnier    geboren am 20. Juni 1889  gestorben am 8. Juni 1949</vt:lpstr>
      <vt:lpstr>Herbert Tannenbaum geboren 7. März 1892 gestorben 30. September 1958 während eines Deutschlandbesuchs</vt:lpstr>
      <vt:lpstr>Paul (Nikolaus) Steiner geboren am 30. März 1894 gestorben am 31. März 1933 in Zürich</vt:lpstr>
      <vt:lpstr>Stefan Heymann  geboren am 14. März 1896 gestorben am 4. Februar 1967 in Ost-Berlin </vt:lpstr>
      <vt:lpstr>Peter Heymann geboren am 21. März 1903 gestorben am  5. Februar 1942 im Konzentrationslager Mauthausen</vt:lpstr>
      <vt:lpstr>Curt Sigmar Gutkind geboren am 29. September 1896 gestorben am 2. Juli 1940 im Atlantik</vt:lpstr>
      <vt:lpstr> Rosie G. Waldeck geb. Rosa Goldschmidt geboren am 24. Juli 1898 gestorben am 8. August 1982  in New York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Jüdische Schülers des Karl-Friedrich-Gymnasiums seit der Mitte des 19. Jahrhunderts </dc:title>
  <cp:lastModifiedBy>Kreutz</cp:lastModifiedBy>
  <cp:revision>41</cp:revision>
  <dcterms:modified xsi:type="dcterms:W3CDTF">2013-12-16T09:31:15Z</dcterms:modified>
</cp:coreProperties>
</file>